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K Grotesk Bold" panose="020B0604020202020204" charset="0"/>
      <p:regular r:id="rId22"/>
    </p:embeddedFont>
    <p:embeddedFont>
      <p:font typeface="Open Sans" panose="020B0604020202020204" charset="0"/>
      <p:regular r:id="rId23"/>
    </p:embeddedFont>
    <p:embeddedFont>
      <p:font typeface="Open Sans Bold" panose="020B0604020202020204" charset="0"/>
      <p:regular r:id="rId24"/>
    </p:embeddedFont>
    <p:embeddedFont>
      <p:font typeface="Open Sans Bold Italics" panose="020B0604020202020204" charset="0"/>
      <p:regular r:id="rId25"/>
    </p:embeddedFont>
    <p:embeddedFont>
      <p:font typeface="Open Sans Italics" panose="020B0604020202020204" charset="0"/>
      <p:regular r:id="rId26"/>
    </p:embeddedFont>
    <p:embeddedFont>
      <p:font typeface="Open Sans Light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145" autoAdjust="0"/>
  </p:normalViewPr>
  <p:slideViewPr>
    <p:cSldViewPr>
      <p:cViewPr varScale="1">
        <p:scale>
          <a:sx n="56" d="100"/>
          <a:sy n="56" d="100"/>
        </p:scale>
        <p:origin x="40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7097" r="47851" b="43912"/>
          <a:stretch>
            <a:fillRect/>
          </a:stretch>
        </p:blipFill>
        <p:spPr>
          <a:xfrm rot="-10800000">
            <a:off x="0" y="9105899"/>
            <a:ext cx="18288000" cy="118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47097" r="47851" b="43912"/>
          <a:stretch>
            <a:fillRect/>
          </a:stretch>
        </p:blipFill>
        <p:spPr>
          <a:xfrm rot="-10800000">
            <a:off x="0" y="0"/>
            <a:ext cx="18288000" cy="9627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4815" y="3719187"/>
            <a:ext cx="17741664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4AAD"/>
                </a:solidFill>
                <a:latin typeface="Open Sans Bold"/>
              </a:rPr>
              <a:t>USING ADVANCED EXCEL TECHNIQUES TO PROVIDE</a:t>
            </a:r>
          </a:p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4AAD"/>
                </a:solidFill>
                <a:latin typeface="Open Sans Bold"/>
              </a:rPr>
              <a:t>DATA DRIVEN SOLUTIONS FOR REDUCING </a:t>
            </a:r>
          </a:p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4AAD"/>
                </a:solidFill>
                <a:latin typeface="Open Sans Bold"/>
              </a:rPr>
              <a:t>TRAFFIC OFFENCES IN THE CITY OF DENVER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7757D-2D92-4272-95B7-4108CD5869E8}"/>
              </a:ext>
            </a:extLst>
          </p:cNvPr>
          <p:cNvSpPr txBox="1"/>
          <p:nvPr/>
        </p:nvSpPr>
        <p:spPr>
          <a:xfrm>
            <a:off x="3505200" y="193350"/>
            <a:ext cx="1043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>
                <a:solidFill>
                  <a:srgbClr val="0070C0"/>
                </a:solidFill>
              </a:rPr>
              <a:t>  DASHBOARD REPORTING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360" r="47851" b="43912"/>
          <a:stretch>
            <a:fillRect/>
          </a:stretch>
        </p:blipFill>
        <p:spPr>
          <a:xfrm rot="-10800000">
            <a:off x="0" y="0"/>
            <a:ext cx="18288000" cy="8308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6806" t="987" r="26760" b="11155"/>
          <a:stretch>
            <a:fillRect/>
          </a:stretch>
        </p:blipFill>
        <p:spPr>
          <a:xfrm>
            <a:off x="182608" y="1567363"/>
            <a:ext cx="4135550" cy="47014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9055" t="10937" r="28442" b="10936"/>
          <a:stretch>
            <a:fillRect/>
          </a:stretch>
        </p:blipFill>
        <p:spPr>
          <a:xfrm>
            <a:off x="5817871" y="1920699"/>
            <a:ext cx="4411762" cy="434813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6347" t="42312" r="34711" b="31296"/>
          <a:stretch>
            <a:fillRect/>
          </a:stretch>
        </p:blipFill>
        <p:spPr>
          <a:xfrm rot="-10800000">
            <a:off x="47625" y="6268830"/>
            <a:ext cx="10649636" cy="40181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625" y="7516929"/>
            <a:ext cx="981075" cy="11212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05088" y="6491603"/>
            <a:ext cx="9790801" cy="319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73" lvl="1" indent="-324637">
              <a:lnSpc>
                <a:spcPts val="421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Pedestrians involvement in overall offence- 2% (Low) </a:t>
            </a:r>
          </a:p>
          <a:p>
            <a:pPr marL="649274" lvl="1" indent="-324637">
              <a:lnSpc>
                <a:spcPts val="421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Type of offence in which pedestrians are mostly involved: </a:t>
            </a:r>
            <a:r>
              <a:rPr lang="en-US" sz="2800" dirty="0">
                <a:solidFill>
                  <a:srgbClr val="000000"/>
                </a:solidFill>
                <a:latin typeface="Open Sans Italics"/>
              </a:rPr>
              <a:t>Traffic Accidents (78%)</a:t>
            </a:r>
          </a:p>
          <a:p>
            <a:pPr marL="649274" lvl="1" indent="-324637">
              <a:lnSpc>
                <a:spcPts val="421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Location where pedestrians are mostly involved:</a:t>
            </a:r>
          </a:p>
          <a:p>
            <a:pPr>
              <a:lnSpc>
                <a:spcPts val="421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       </a:t>
            </a:r>
            <a:r>
              <a:rPr lang="en-US" sz="2800" dirty="0">
                <a:solidFill>
                  <a:srgbClr val="000000"/>
                </a:solidFill>
                <a:latin typeface="Open Sans Italics"/>
              </a:rPr>
              <a:t>City park, CBD, College View - South Platte</a:t>
            </a:r>
          </a:p>
          <a:p>
            <a:pPr>
              <a:lnSpc>
                <a:spcPts val="4210"/>
              </a:lnSpc>
            </a:pPr>
            <a:endParaRPr lang="en-US" sz="3007" dirty="0">
              <a:solidFill>
                <a:srgbClr val="000000"/>
              </a:solidFill>
              <a:latin typeface="Open Sans Italic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12985" r="1918"/>
          <a:stretch>
            <a:fillRect/>
          </a:stretch>
        </p:blipFill>
        <p:spPr>
          <a:xfrm>
            <a:off x="10819501" y="1282349"/>
            <a:ext cx="7468499" cy="900465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5400000">
            <a:off x="7930670" y="2750168"/>
            <a:ext cx="5437932" cy="1599392"/>
            <a:chOff x="0" y="0"/>
            <a:chExt cx="194310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1943099" cy="69850"/>
            </a:xfrm>
            <a:custGeom>
              <a:avLst/>
              <a:gdLst/>
              <a:ahLst/>
              <a:cxnLst/>
              <a:rect l="l" t="t" r="r" b="b"/>
              <a:pathLst>
                <a:path w="1943099" h="69850">
                  <a:moveTo>
                    <a:pt x="165226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43099" y="69850"/>
                  </a:lnTo>
                  <a:lnTo>
                    <a:pt x="1943099" y="0"/>
                  </a:lnTo>
                  <a:close/>
                </a:path>
              </a:pathLst>
            </a:custGeom>
            <a:solidFill>
              <a:srgbClr val="F8D5F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0" y="21114"/>
            <a:ext cx="1828800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4AAD"/>
                </a:solidFill>
                <a:latin typeface="Open Sans Bold"/>
              </a:rPr>
              <a:t>PEDESTRIAN INVOLVEMENT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2608" y="908871"/>
            <a:ext cx="5379992" cy="348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FF1616"/>
                </a:solidFill>
                <a:latin typeface="Open Sans Bold"/>
              </a:rPr>
              <a:t>Percentage of Pedestrians involved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16685" y="882409"/>
            <a:ext cx="5716025" cy="348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FF1616"/>
                </a:solidFill>
                <a:latin typeface="Open Sans Bold"/>
              </a:rPr>
              <a:t>Offence Types involving Pedestrians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2226809" y="2822569"/>
            <a:ext cx="5582733" cy="1599392"/>
            <a:chOff x="0" y="0"/>
            <a:chExt cx="1994840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1994840" cy="69850"/>
            </a:xfrm>
            <a:custGeom>
              <a:avLst/>
              <a:gdLst/>
              <a:ahLst/>
              <a:cxnLst/>
              <a:rect l="l" t="t" r="r" b="b"/>
              <a:pathLst>
                <a:path w="1994840" h="69850">
                  <a:moveTo>
                    <a:pt x="170401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94840" y="69850"/>
                  </a:lnTo>
                  <a:lnTo>
                    <a:pt x="1994840" y="0"/>
                  </a:lnTo>
                  <a:close/>
                </a:path>
              </a:pathLst>
            </a:custGeom>
            <a:solidFill>
              <a:srgbClr val="F8D5F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153840" y="800100"/>
            <a:ext cx="56587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1616"/>
                </a:solidFill>
                <a:latin typeface="Open Sans Bold"/>
              </a:rPr>
              <a:t>Hot-Spots where Pedestrians are involved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1291" r="53453" b="42366"/>
          <a:stretch>
            <a:fillRect/>
          </a:stretch>
        </p:blipFill>
        <p:spPr>
          <a:xfrm rot="-10800000">
            <a:off x="39355" y="0"/>
            <a:ext cx="18248645" cy="1028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841087" y="4929992"/>
            <a:ext cx="2668033" cy="1230391"/>
            <a:chOff x="0" y="0"/>
            <a:chExt cx="3557377" cy="1640522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3557377" cy="710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endParaRPr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30172"/>
              <a:ext cx="3557377" cy="510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9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355" y="65723"/>
            <a:ext cx="18248645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4AAD"/>
                </a:solidFill>
                <a:latin typeface="Open Sans Bold"/>
              </a:rPr>
              <a:t>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314" y="1665488"/>
            <a:ext cx="18054686" cy="110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553" lvl="1" indent="-318777">
              <a:lnSpc>
                <a:spcPts val="4134"/>
              </a:lnSpc>
              <a:buFont typeface="Arial"/>
              <a:buChar char="•"/>
            </a:pPr>
            <a:r>
              <a:rPr lang="en-US" sz="2953" dirty="0">
                <a:solidFill>
                  <a:srgbClr val="004AAD"/>
                </a:solidFill>
                <a:latin typeface="Open Sans Bold Italics"/>
              </a:rPr>
              <a:t> Prioritize Offence Type to be controlled:</a:t>
            </a:r>
            <a:r>
              <a:rPr lang="en-US" sz="2953" dirty="0">
                <a:solidFill>
                  <a:srgbClr val="000000"/>
                </a:solidFill>
                <a:latin typeface="Open Sans"/>
              </a:rPr>
              <a:t> Accidents and Hit Runs are major offence types so more emphasis to reduce them.</a:t>
            </a: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 marL="637553" lvl="1" indent="-318777">
              <a:lnSpc>
                <a:spcPts val="4134"/>
              </a:lnSpc>
              <a:buFont typeface="Arial"/>
              <a:buChar char="•"/>
            </a:pPr>
            <a:r>
              <a:rPr lang="en-US" sz="2953" dirty="0">
                <a:solidFill>
                  <a:srgbClr val="004AAD"/>
                </a:solidFill>
                <a:latin typeface="Open Sans Bold Italics"/>
              </a:rPr>
              <a:t>Target Districts: </a:t>
            </a:r>
            <a:r>
              <a:rPr lang="en-US" sz="2953" dirty="0">
                <a:solidFill>
                  <a:srgbClr val="000000"/>
                </a:solidFill>
                <a:latin typeface="Open Sans"/>
              </a:rPr>
              <a:t>Districts 3 has most offences followed by Districts 1 and 6 respectively, so there should be stricter law enforcement in these districts.</a:t>
            </a: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4AAD"/>
                </a:solidFill>
                <a:latin typeface="Open Sans Bold Italics"/>
              </a:rPr>
              <a:t>Neighbourhood: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 Baker, Capitol Hill, Stapleton have reported most offences so authorities should be alert in these neighbourhoods.</a:t>
            </a:r>
          </a:p>
          <a:p>
            <a:pPr>
              <a:lnSpc>
                <a:spcPts val="4134"/>
              </a:lnSpc>
            </a:pPr>
            <a:endParaRPr lang="en-US" sz="3000" dirty="0">
              <a:solidFill>
                <a:srgbClr val="000000"/>
              </a:solidFill>
              <a:latin typeface="Open Sans"/>
            </a:endParaRPr>
          </a:p>
          <a:p>
            <a:pPr marL="637553" lvl="1" indent="-318777">
              <a:lnSpc>
                <a:spcPts val="4134"/>
              </a:lnSpc>
              <a:buFont typeface="Arial"/>
              <a:buChar char="•"/>
            </a:pPr>
            <a:r>
              <a:rPr lang="en-US" sz="2953" dirty="0">
                <a:solidFill>
                  <a:srgbClr val="004AAD"/>
                </a:solidFill>
                <a:latin typeface="Open Sans Bold Italics"/>
              </a:rPr>
              <a:t>Time of the Day:</a:t>
            </a:r>
            <a:r>
              <a:rPr lang="en-US" sz="2953" dirty="0">
                <a:solidFill>
                  <a:srgbClr val="000000"/>
                </a:solidFill>
                <a:latin typeface="Open Sans"/>
              </a:rPr>
              <a:t> More traffic police should be deployed between 1:00PM to 6:00PM as most offences occur between these hours.</a:t>
            </a: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 marL="637553" lvl="1" indent="-318777">
              <a:lnSpc>
                <a:spcPts val="4134"/>
              </a:lnSpc>
              <a:buFont typeface="Arial"/>
              <a:buChar char="•"/>
            </a:pPr>
            <a:r>
              <a:rPr lang="en-US" sz="2953" dirty="0">
                <a:solidFill>
                  <a:srgbClr val="004AAD"/>
                </a:solidFill>
                <a:latin typeface="Open Sans Bold Italics"/>
              </a:rPr>
              <a:t>Day of the Week:</a:t>
            </a:r>
            <a:r>
              <a:rPr lang="en-US" sz="2953" dirty="0">
                <a:solidFill>
                  <a:srgbClr val="000000"/>
                </a:solidFill>
                <a:latin typeface="Open Sans"/>
              </a:rPr>
              <a:t> Friday witnesses most offences so more patrolling on Fridays.</a:t>
            </a: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4134"/>
              </a:lnSpc>
            </a:pPr>
            <a:endParaRPr lang="en-US" sz="2953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1291" r="53453" b="42366"/>
          <a:stretch>
            <a:fillRect/>
          </a:stretch>
        </p:blipFill>
        <p:spPr>
          <a:xfrm rot="-10800000">
            <a:off x="39355" y="0"/>
            <a:ext cx="18248645" cy="102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355" y="65723"/>
            <a:ext cx="18248645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4AAD"/>
                </a:solidFill>
                <a:latin typeface="Open Sans Bold"/>
              </a:rPr>
              <a:t>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355" y="1746965"/>
            <a:ext cx="18248645" cy="75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199"/>
              </a:lnSpc>
              <a:buFont typeface="Arial"/>
              <a:buChar char="•"/>
            </a:pPr>
            <a:r>
              <a:rPr lang="en-US" sz="3000" dirty="0">
                <a:solidFill>
                  <a:srgbClr val="004AAD"/>
                </a:solidFill>
                <a:latin typeface="Open Sans Bold Italics"/>
              </a:rPr>
              <a:t>Month of the Year:</a:t>
            </a:r>
            <a:r>
              <a:rPr lang="en-US" sz="300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April has most offences followed by September, May and January respectively so there needs to be more police during these months.</a:t>
            </a:r>
          </a:p>
          <a:p>
            <a:pPr>
              <a:lnSpc>
                <a:spcPts val="4199"/>
              </a:lnSpc>
            </a:pPr>
            <a:endParaRPr lang="en-US" sz="3000" dirty="0">
              <a:solidFill>
                <a:srgbClr val="000000"/>
              </a:solidFill>
              <a:latin typeface="Open Sans"/>
            </a:endParaRPr>
          </a:p>
          <a:p>
            <a:pPr marL="647700" lvl="1" indent="-323850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004AAD"/>
                </a:solidFill>
                <a:latin typeface="Open Sans Bold Italics"/>
              </a:rPr>
              <a:t>Days of the Month: 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Offences peak mostly on the 6th, 13th, 20th and 31st day of the month</a:t>
            </a:r>
          </a:p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Open Sans"/>
              </a:rPr>
              <a:t>       (in the gap of 7 days). More traffic Police should be used on these days.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000000"/>
              </a:solidFill>
              <a:latin typeface="Open Sans"/>
            </a:endParaRPr>
          </a:p>
          <a:p>
            <a:pPr marL="647700" lvl="1" indent="-323850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004AAD"/>
                </a:solidFill>
                <a:latin typeface="Open Sans Bold Italics"/>
              </a:rPr>
              <a:t>Bicycle Involvement:</a:t>
            </a:r>
            <a:r>
              <a:rPr lang="en-US" sz="29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Bicycles are involved in 70% of traffic accidents. Locations such as North Capitol Hill, City Park West and CBD are hot spots. More surveillance and stricter enforcement in these areas.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000000"/>
              </a:solidFill>
              <a:latin typeface="Open Sans"/>
            </a:endParaRPr>
          </a:p>
          <a:p>
            <a:pPr marL="647700" lvl="1" indent="-323850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004AAD"/>
                </a:solidFill>
                <a:latin typeface="Open Sans Bold Italics"/>
              </a:rPr>
              <a:t>Pedestrian Involvement: </a:t>
            </a:r>
            <a:r>
              <a:rPr lang="en-US" sz="2999" dirty="0">
                <a:solidFill>
                  <a:srgbClr val="000000"/>
                </a:solidFill>
                <a:latin typeface="Open Sans"/>
              </a:rPr>
              <a:t> Pedestrians are involved in 78% of traffic accidents. City park, CBD, College View - South Platte are major hot spots. There needs to be stricter traffic law enforcement in these areas.</a:t>
            </a:r>
          </a:p>
          <a:p>
            <a:pPr>
              <a:lnSpc>
                <a:spcPts val="4200"/>
              </a:lnSpc>
            </a:pPr>
            <a:endParaRPr lang="en-US" sz="2999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636" r="65089"/>
          <a:stretch>
            <a:fillRect/>
          </a:stretch>
        </p:blipFill>
        <p:spPr>
          <a:xfrm rot="-5400000">
            <a:off x="4000500" y="-4000500"/>
            <a:ext cx="10287000" cy="1828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022823"/>
            <a:ext cx="16230600" cy="4241354"/>
            <a:chOff x="0" y="0"/>
            <a:chExt cx="21640800" cy="5655138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21640800" cy="4067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0"/>
                </a:lnSpc>
              </a:pPr>
              <a:r>
                <a:rPr lang="en-US" sz="20000" dirty="0">
                  <a:solidFill>
                    <a:srgbClr val="343434"/>
                  </a:solidFill>
                  <a:latin typeface="Open Sans Bold"/>
                </a:rPr>
                <a:t>Thank You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19696"/>
              <a:ext cx="21640800" cy="1135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 dirty="0">
                  <a:solidFill>
                    <a:srgbClr val="343434"/>
                  </a:solidFill>
                  <a:latin typeface="Open Sans Bold"/>
                </a:rPr>
                <a:t>Any Questions?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273"/>
          <a:stretch>
            <a:fillRect/>
          </a:stretch>
        </p:blipFill>
        <p:spPr>
          <a:xfrm>
            <a:off x="0" y="1538696"/>
            <a:ext cx="8866401" cy="36048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51291" r="53453" b="42366"/>
          <a:stretch>
            <a:fillRect/>
          </a:stretch>
        </p:blipFill>
        <p:spPr>
          <a:xfrm rot="-10800000">
            <a:off x="39355" y="0"/>
            <a:ext cx="18248645" cy="102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475" r="1475"/>
          <a:stretch>
            <a:fillRect/>
          </a:stretch>
        </p:blipFill>
        <p:spPr>
          <a:xfrm>
            <a:off x="0" y="6166071"/>
            <a:ext cx="8747626" cy="3783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66401" y="1353943"/>
            <a:ext cx="9511850" cy="39743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32039" y="6366265"/>
            <a:ext cx="9855961" cy="37722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181293"/>
            <a:ext cx="1824864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4AAD"/>
                </a:solidFill>
                <a:latin typeface="Open Sans Bold"/>
              </a:rPr>
              <a:t>APPENDIX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605" b="4605"/>
          <a:stretch>
            <a:fillRect/>
          </a:stretch>
        </p:blipFill>
        <p:spPr>
          <a:xfrm>
            <a:off x="0" y="0"/>
            <a:ext cx="7220196" cy="48323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5263833"/>
            <a:ext cx="7220196" cy="51186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4858" b="4858"/>
          <a:stretch>
            <a:fillRect/>
          </a:stretch>
        </p:blipFill>
        <p:spPr>
          <a:xfrm>
            <a:off x="10891740" y="0"/>
            <a:ext cx="7396260" cy="48323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91740" y="5035637"/>
            <a:ext cx="7396260" cy="534687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032842" y="-57150"/>
            <a:ext cx="862088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Bold"/>
              </a:rPr>
              <a:t>Areas where hit &amp; run happen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32842" y="5206683"/>
            <a:ext cx="862088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Bold"/>
              </a:rPr>
              <a:t>Areas where Police Van involved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79426" y="-57150"/>
            <a:ext cx="862088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Bold"/>
              </a:rPr>
              <a:t>Offence Hot-Spots in Districts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79426" y="4978083"/>
            <a:ext cx="862088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Bold"/>
              </a:rPr>
              <a:t>Offence Hot-Spots in Neighbourhood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027" b="4027"/>
          <a:stretch>
            <a:fillRect/>
          </a:stretch>
        </p:blipFill>
        <p:spPr>
          <a:xfrm>
            <a:off x="0" y="4992145"/>
            <a:ext cx="8656161" cy="52948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20063"/>
          <a:stretch>
            <a:fillRect/>
          </a:stretch>
        </p:blipFill>
        <p:spPr>
          <a:xfrm>
            <a:off x="36402" y="0"/>
            <a:ext cx="8619759" cy="4657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441" r="11373"/>
          <a:stretch>
            <a:fillRect/>
          </a:stretch>
        </p:blipFill>
        <p:spPr>
          <a:xfrm>
            <a:off x="9144000" y="4993914"/>
            <a:ext cx="9144000" cy="52930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73163" y="41114"/>
            <a:ext cx="8746258" cy="46908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42871" y="168254"/>
            <a:ext cx="874625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Open Sans"/>
              </a:rPr>
              <a:t>Offence Type By Hour of the Day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57920" y="5644071"/>
            <a:ext cx="2998241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Open Sans"/>
              </a:rPr>
              <a:t>Offence Type By </a:t>
            </a: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Open Sans"/>
              </a:rPr>
              <a:t>Month of the Year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125" r="53453" b="88546"/>
          <a:stretch>
            <a:fillRect/>
          </a:stretch>
        </p:blipFill>
        <p:spPr>
          <a:xfrm rot="-10800000">
            <a:off x="0" y="0"/>
            <a:ext cx="18288000" cy="8477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65271" y="1340520"/>
            <a:ext cx="8386077" cy="137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 dirty="0">
                <a:solidFill>
                  <a:srgbClr val="343434"/>
                </a:solidFill>
                <a:latin typeface="HK Grotesk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36653" y="-9525"/>
            <a:ext cx="182880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dirty="0">
                <a:solidFill>
                  <a:srgbClr val="004AAD"/>
                </a:solidFill>
                <a:latin typeface="Open Sans Bold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37894" y="1133729"/>
            <a:ext cx="6915748" cy="1046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828" lvl="1" indent="-392914">
              <a:lnSpc>
                <a:spcPts val="5095"/>
              </a:lnSpc>
              <a:buFont typeface="Arial"/>
              <a:buChar char="•"/>
            </a:pPr>
            <a:r>
              <a:rPr lang="en-US" sz="3639" dirty="0">
                <a:solidFill>
                  <a:srgbClr val="004AAD"/>
                </a:solidFill>
                <a:latin typeface="Open Sans Light Bold"/>
              </a:rPr>
              <a:t>Executive Summary</a:t>
            </a:r>
          </a:p>
          <a:p>
            <a:pPr>
              <a:lnSpc>
                <a:spcPts val="4188"/>
              </a:lnSpc>
            </a:pPr>
            <a:r>
              <a:rPr lang="en-US" sz="2991" dirty="0">
                <a:solidFill>
                  <a:srgbClr val="000000"/>
                </a:solidFill>
                <a:latin typeface="Open Sans Light Bold"/>
              </a:rPr>
              <a:t>        </a:t>
            </a:r>
            <a:r>
              <a:rPr lang="en-US" sz="2991" dirty="0">
                <a:solidFill>
                  <a:srgbClr val="000000"/>
                </a:solidFill>
                <a:latin typeface="Open Sans"/>
              </a:rPr>
              <a:t>Problem</a:t>
            </a:r>
          </a:p>
          <a:p>
            <a:pPr>
              <a:lnSpc>
                <a:spcPts val="4188"/>
              </a:lnSpc>
            </a:pPr>
            <a:r>
              <a:rPr lang="en-US" sz="2991" dirty="0">
                <a:solidFill>
                  <a:srgbClr val="000000"/>
                </a:solidFill>
                <a:latin typeface="Open Sans"/>
              </a:rPr>
              <a:t>        Solution Approach</a:t>
            </a:r>
          </a:p>
          <a:p>
            <a:pPr>
              <a:lnSpc>
                <a:spcPts val="4188"/>
              </a:lnSpc>
            </a:pPr>
            <a:r>
              <a:rPr lang="en-US" sz="2991" dirty="0">
                <a:solidFill>
                  <a:srgbClr val="000000"/>
                </a:solidFill>
                <a:latin typeface="Open Sans"/>
              </a:rPr>
              <a:t>        Key Findings</a:t>
            </a:r>
          </a:p>
          <a:p>
            <a:pPr>
              <a:lnSpc>
                <a:spcPts val="4188"/>
              </a:lnSpc>
            </a:pPr>
            <a:r>
              <a:rPr lang="en-US" sz="2991" dirty="0">
                <a:solidFill>
                  <a:srgbClr val="000000"/>
                </a:solidFill>
                <a:latin typeface="Open Sans"/>
              </a:rPr>
              <a:t>        Recommendations</a:t>
            </a:r>
          </a:p>
          <a:p>
            <a:pPr>
              <a:lnSpc>
                <a:spcPts val="5095"/>
              </a:lnSpc>
            </a:pPr>
            <a:endParaRPr lang="en-US" sz="2991" dirty="0">
              <a:solidFill>
                <a:srgbClr val="000000"/>
              </a:solidFill>
              <a:latin typeface="Open Sans"/>
            </a:endParaRPr>
          </a:p>
          <a:p>
            <a:pPr marL="785828" lvl="1" indent="-392914">
              <a:lnSpc>
                <a:spcPts val="5095"/>
              </a:lnSpc>
              <a:buFont typeface="Arial"/>
              <a:buChar char="•"/>
            </a:pPr>
            <a:r>
              <a:rPr lang="en-US" sz="3639" dirty="0">
                <a:solidFill>
                  <a:srgbClr val="004AAD"/>
                </a:solidFill>
                <a:latin typeface="Open Sans Light Bold"/>
              </a:rPr>
              <a:t>Key Findings</a:t>
            </a:r>
          </a:p>
          <a:p>
            <a:pPr>
              <a:lnSpc>
                <a:spcPts val="4188"/>
              </a:lnSpc>
            </a:pPr>
            <a:r>
              <a:rPr lang="en-US" sz="2991" dirty="0">
                <a:solidFill>
                  <a:srgbClr val="000000"/>
                </a:solidFill>
                <a:latin typeface="Open Sans Bold"/>
              </a:rPr>
              <a:t>       </a:t>
            </a:r>
            <a:r>
              <a:rPr lang="en-US" sz="2991" dirty="0">
                <a:solidFill>
                  <a:srgbClr val="000000"/>
                </a:solidFill>
                <a:latin typeface="Open Sans"/>
              </a:rPr>
              <a:t>Offence By District</a:t>
            </a:r>
          </a:p>
          <a:p>
            <a:pPr>
              <a:lnSpc>
                <a:spcPts val="4188"/>
              </a:lnSpc>
            </a:pPr>
            <a:r>
              <a:rPr lang="en-US" sz="2991" dirty="0">
                <a:solidFill>
                  <a:srgbClr val="000000"/>
                </a:solidFill>
                <a:latin typeface="Open Sans"/>
              </a:rPr>
              <a:t>       Offence By Neighbourhood</a:t>
            </a:r>
          </a:p>
          <a:p>
            <a:pPr>
              <a:lnSpc>
                <a:spcPts val="4188"/>
              </a:lnSpc>
            </a:pPr>
            <a:r>
              <a:rPr lang="en-US" sz="2991" dirty="0">
                <a:solidFill>
                  <a:srgbClr val="000000"/>
                </a:solidFill>
                <a:latin typeface="Open Sans"/>
              </a:rPr>
              <a:t>       Offence By Time</a:t>
            </a:r>
          </a:p>
          <a:p>
            <a:pPr>
              <a:lnSpc>
                <a:spcPts val="4188"/>
              </a:lnSpc>
            </a:pPr>
            <a:r>
              <a:rPr lang="en-US" sz="2991" dirty="0">
                <a:solidFill>
                  <a:srgbClr val="000000"/>
                </a:solidFill>
                <a:latin typeface="Open Sans"/>
              </a:rPr>
              <a:t>       Bicycle &amp; Pedestrian Involvement</a:t>
            </a:r>
          </a:p>
          <a:p>
            <a:pPr>
              <a:lnSpc>
                <a:spcPts val="5095"/>
              </a:lnSpc>
            </a:pPr>
            <a:endParaRPr lang="en-US" sz="2991" dirty="0">
              <a:solidFill>
                <a:srgbClr val="000000"/>
              </a:solidFill>
              <a:latin typeface="Open Sans"/>
            </a:endParaRPr>
          </a:p>
          <a:p>
            <a:pPr marL="785828" lvl="1" indent="-392914">
              <a:lnSpc>
                <a:spcPts val="5095"/>
              </a:lnSpc>
              <a:buFont typeface="Arial"/>
              <a:buChar char="•"/>
            </a:pPr>
            <a:r>
              <a:rPr lang="en-US" sz="3639" dirty="0">
                <a:solidFill>
                  <a:srgbClr val="004AAD"/>
                </a:solidFill>
                <a:latin typeface="Open Sans Light Bold"/>
              </a:rPr>
              <a:t>Recommendations</a:t>
            </a:r>
          </a:p>
          <a:p>
            <a:pPr>
              <a:lnSpc>
                <a:spcPts val="5095"/>
              </a:lnSpc>
            </a:pPr>
            <a:endParaRPr lang="en-US" sz="3639" dirty="0">
              <a:solidFill>
                <a:srgbClr val="004AAD"/>
              </a:solidFill>
              <a:latin typeface="Open Sans Light Bold"/>
            </a:endParaRPr>
          </a:p>
          <a:p>
            <a:pPr marL="785828" lvl="1" indent="-392914">
              <a:lnSpc>
                <a:spcPts val="5095"/>
              </a:lnSpc>
              <a:buFont typeface="Arial"/>
              <a:buChar char="•"/>
            </a:pPr>
            <a:r>
              <a:rPr lang="en-US" sz="3639" dirty="0">
                <a:solidFill>
                  <a:srgbClr val="004AAD"/>
                </a:solidFill>
                <a:latin typeface="Open Sans Light Bold"/>
              </a:rPr>
              <a:t>Appendix</a:t>
            </a:r>
          </a:p>
          <a:p>
            <a:pPr algn="ctr">
              <a:lnSpc>
                <a:spcPts val="4125"/>
              </a:lnSpc>
            </a:pPr>
            <a:endParaRPr lang="en-US" sz="3639" dirty="0">
              <a:solidFill>
                <a:srgbClr val="004AAD"/>
              </a:solidFill>
              <a:latin typeface="Open Sans Light Bold"/>
            </a:endParaRPr>
          </a:p>
          <a:p>
            <a:pPr algn="ctr">
              <a:lnSpc>
                <a:spcPts val="4125"/>
              </a:lnSpc>
            </a:pPr>
            <a:endParaRPr lang="en-US" sz="3639" dirty="0">
              <a:solidFill>
                <a:srgbClr val="004AAD"/>
              </a:solidFill>
              <a:latin typeface="Open Sans Light Bold"/>
            </a:endParaRPr>
          </a:p>
          <a:p>
            <a:pPr algn="ctr">
              <a:lnSpc>
                <a:spcPts val="4125"/>
              </a:lnSpc>
            </a:pPr>
            <a:endParaRPr lang="en-US" sz="3639" dirty="0">
              <a:solidFill>
                <a:srgbClr val="004AAD"/>
              </a:solidFill>
              <a:latin typeface="Open Sans Light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4461" y="2079116"/>
            <a:ext cx="6954834" cy="71791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1446" r="47851" b="43912"/>
          <a:stretch>
            <a:fillRect/>
          </a:stretch>
        </p:blipFill>
        <p:spPr>
          <a:xfrm rot="-10800000">
            <a:off x="0" y="50481"/>
            <a:ext cx="18288000" cy="5418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0260" y="3248574"/>
            <a:ext cx="3468715" cy="5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dirty="0">
                <a:solidFill>
                  <a:srgbClr val="004AAD"/>
                </a:solidFill>
                <a:latin typeface="Open Sans Bold"/>
              </a:rPr>
              <a:t>Problem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10" r="52156" b="33747"/>
          <a:stretch>
            <a:fillRect/>
          </a:stretch>
        </p:blipFill>
        <p:spPr>
          <a:xfrm rot="-5400000">
            <a:off x="-1705611" y="4410712"/>
            <a:ext cx="7581900" cy="41706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113543" y="-39052"/>
            <a:ext cx="572154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4AAD"/>
                </a:solidFill>
                <a:latin typeface="Open Sans Bold"/>
              </a:rPr>
              <a:t>EXECUTIVE SUMMARY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3505" t="19314" r="53453" b="21736"/>
          <a:stretch>
            <a:fillRect/>
          </a:stretch>
        </p:blipFill>
        <p:spPr>
          <a:xfrm rot="5400000">
            <a:off x="2557137" y="4005782"/>
            <a:ext cx="8018582" cy="45438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49151" y="2287468"/>
            <a:ext cx="4197178" cy="5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dirty="0">
                <a:solidFill>
                  <a:srgbClr val="004AAD"/>
                </a:solidFill>
                <a:latin typeface="Open Sans Bold"/>
              </a:rPr>
              <a:t>Solution Approach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383" r="44177" b="28830"/>
          <a:stretch>
            <a:fillRect/>
          </a:stretch>
        </p:blipFill>
        <p:spPr>
          <a:xfrm rot="-5400000">
            <a:off x="7012983" y="3703970"/>
            <a:ext cx="8544364" cy="46216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26846" r="53453" b="20241"/>
          <a:stretch>
            <a:fillRect/>
          </a:stretch>
        </p:blipFill>
        <p:spPr>
          <a:xfrm rot="5400000">
            <a:off x="11226364" y="3282516"/>
            <a:ext cx="9474639" cy="453432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01150" y="1761686"/>
            <a:ext cx="3900233" cy="5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dirty="0">
                <a:solidFill>
                  <a:srgbClr val="004AAD"/>
                </a:solidFill>
                <a:latin typeface="Open Sans Bold"/>
              </a:rPr>
              <a:t>Key Findings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77889" y="807718"/>
            <a:ext cx="4352961" cy="5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dirty="0">
                <a:solidFill>
                  <a:srgbClr val="004AAD"/>
                </a:solidFill>
                <a:latin typeface="Open Sans Bold"/>
              </a:rPr>
              <a:t>Recommendations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215322" y="3277018"/>
            <a:ext cx="4336484" cy="67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Analysis: Find patterns in the traffic offences that occurred the City &amp; County of Denver in 2012 to provide effective solutions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Techniques: How to find patterns in the data?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Visualization: Present key findings in a way easy to understand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4501" y="3028355"/>
            <a:ext cx="4506477" cy="760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Data Audit: Scan the data to review its completeness and accuracy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Data Cleaning: Fix the missing, redundant and unimportant information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 Perform Analysis using EXCEL Tools like 3D Maps, Power Pivots, Slicers, Data Modeling &amp; Transformation</a:t>
            </a:r>
          </a:p>
          <a:p>
            <a:pPr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74317" y="2433320"/>
            <a:ext cx="4596177" cy="922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Identify districts &amp; neighbourhoods with most offences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Find out days, time of the day etc. reporting most offences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Identify the number of victims such as cyclists &amp; pedestrians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Hot Spot Mapping of offences by victim, offence type.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625" y="2728168"/>
            <a:ext cx="4197178" cy="5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dirty="0">
                <a:solidFill>
                  <a:srgbClr val="004AAD"/>
                </a:solidFill>
                <a:latin typeface="Open Sans Bold"/>
              </a:rPr>
              <a:t>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59720" y="1249935"/>
            <a:ext cx="4207925" cy="914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500" dirty="0">
                <a:solidFill>
                  <a:srgbClr val="000000"/>
                </a:solidFill>
                <a:latin typeface="Open Sans"/>
              </a:rPr>
              <a:t>Data driven recommendations have been drafted for the following criterias: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Areas that need patrolling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Days of the week in need of more police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Districts with most offences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Open Sans"/>
              </a:rPr>
              <a:t>Months that require extra patrolling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"/>
            </a:endParaRPr>
          </a:p>
          <a:p>
            <a:pPr marL="561340" lvl="1" indent="-280670">
              <a:lnSpc>
                <a:spcPts val="364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ns"/>
              </a:rPr>
              <a:t>Offence type that needs to be curbed on a priority basis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1">
                <a:lumMod val="5000"/>
                <a:lumOff val="9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77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90006" y="3390900"/>
            <a:ext cx="13907988" cy="2463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dirty="0">
                <a:solidFill>
                  <a:srgbClr val="004AAD"/>
                </a:solidFill>
                <a:latin typeface="Open Sans Bold"/>
              </a:rPr>
              <a:t>KEY FINDINGS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87600" y="169683"/>
            <a:ext cx="3200400" cy="2752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FAC19-253A-4C19-B009-A7EC5AB7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3867" y="7112338"/>
            <a:ext cx="3691467" cy="3174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1180" r="47851" b="43912"/>
          <a:stretch>
            <a:fillRect/>
          </a:stretch>
        </p:blipFill>
        <p:spPr>
          <a:xfrm rot="-10800000">
            <a:off x="0" y="0"/>
            <a:ext cx="18288000" cy="7119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2438" r="4332"/>
          <a:stretch>
            <a:fillRect/>
          </a:stretch>
        </p:blipFill>
        <p:spPr>
          <a:xfrm rot="5400000">
            <a:off x="-1916553" y="3489666"/>
            <a:ext cx="8580537" cy="47474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3328" r="3842" b="15067"/>
          <a:stretch>
            <a:fillRect/>
          </a:stretch>
        </p:blipFill>
        <p:spPr>
          <a:xfrm>
            <a:off x="4747430" y="1573113"/>
            <a:ext cx="12891333" cy="54263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7789" t="1138" r="7230" b="47852"/>
          <a:stretch>
            <a:fillRect/>
          </a:stretch>
        </p:blipFill>
        <p:spPr>
          <a:xfrm>
            <a:off x="13629998" y="2214831"/>
            <a:ext cx="567307" cy="3379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23843" y="-476"/>
            <a:ext cx="5839569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4AAD"/>
                </a:solidFill>
                <a:latin typeface="Open Sans Bold"/>
              </a:rPr>
              <a:t> OFFENCE BY DISTRICT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0518" y="2326666"/>
            <a:ext cx="1605409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000000"/>
                </a:solidFill>
                <a:latin typeface="Open Sans Bold"/>
              </a:rPr>
              <a:t>District 3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(35.1%)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12326" y="5295429"/>
            <a:ext cx="137606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Light Bold"/>
              </a:rPr>
              <a:t>District 1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Light Bold"/>
              </a:rPr>
              <a:t>(17.4%)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781" y="5295429"/>
            <a:ext cx="183785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Light Bold"/>
              </a:rPr>
              <a:t>District 6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Light Bold"/>
              </a:rPr>
              <a:t>(16.4%)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12485" y="7999955"/>
            <a:ext cx="1378206" cy="82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5"/>
              </a:lnSpc>
            </a:pPr>
            <a:r>
              <a:rPr lang="en-US" sz="2403" dirty="0">
                <a:solidFill>
                  <a:srgbClr val="000000"/>
                </a:solidFill>
                <a:latin typeface="Open Sans Light Bold"/>
              </a:rPr>
              <a:t>District 2</a:t>
            </a:r>
          </a:p>
          <a:p>
            <a:pPr algn="ctr">
              <a:lnSpc>
                <a:spcPts val="3365"/>
              </a:lnSpc>
            </a:pPr>
            <a:r>
              <a:rPr lang="en-US" sz="2403" dirty="0">
                <a:solidFill>
                  <a:srgbClr val="000000"/>
                </a:solidFill>
                <a:latin typeface="Open Sans Light Bold"/>
              </a:rPr>
              <a:t>(14.1%)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087" y="9220200"/>
            <a:ext cx="239834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Light Bold"/>
              </a:rPr>
              <a:t>District 5</a:t>
            </a:r>
          </a:p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Light Bold"/>
              </a:rPr>
              <a:t>(6.6%)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245" y="7994940"/>
            <a:ext cx="1772926" cy="82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sz="2373" dirty="0">
                <a:solidFill>
                  <a:srgbClr val="000000"/>
                </a:solidFill>
                <a:latin typeface="Open Sans Light Bold"/>
              </a:rPr>
              <a:t>District 4</a:t>
            </a:r>
          </a:p>
          <a:p>
            <a:pPr algn="ctr">
              <a:lnSpc>
                <a:spcPts val="3323"/>
              </a:lnSpc>
            </a:pPr>
            <a:r>
              <a:rPr lang="en-US" sz="2373" dirty="0">
                <a:solidFill>
                  <a:srgbClr val="000000"/>
                </a:solidFill>
                <a:latin typeface="Open Sans Light Bold"/>
              </a:rPr>
              <a:t>(9.6%)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07" y="923925"/>
            <a:ext cx="481445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0000"/>
                </a:solidFill>
                <a:latin typeface="Open Sans Bold"/>
              </a:rPr>
              <a:t>Offence % in 7 Districts 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-910635" y="9518822"/>
            <a:ext cx="2398349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 dirty="0">
                <a:solidFill>
                  <a:srgbClr val="000000"/>
                </a:solidFill>
                <a:latin typeface="Open Sans Light Bold"/>
              </a:rPr>
              <a:t>DISTRICT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79405" y="971550"/>
            <a:ext cx="943832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0000"/>
                </a:solidFill>
                <a:latin typeface="Open Sans Bold"/>
              </a:rPr>
              <a:t>Most Common Offence Type in 7 Districts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63412" y="2195319"/>
            <a:ext cx="6674920" cy="40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Light Bold"/>
              </a:rPr>
              <a:t>Accident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 l="15554" r="8670" b="44008"/>
          <a:stretch>
            <a:fillRect/>
          </a:stretch>
        </p:blipFill>
        <p:spPr>
          <a:xfrm>
            <a:off x="13629998" y="2754430"/>
            <a:ext cx="567307" cy="41605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dirty="0"/>
          </a:p>
        </p:txBody>
      </p:sp>
      <p:sp>
        <p:nvSpPr>
          <p:cNvPr id="19" name="TextBox 19"/>
          <p:cNvSpPr txBox="1"/>
          <p:nvPr/>
        </p:nvSpPr>
        <p:spPr>
          <a:xfrm>
            <a:off x="11763412" y="2769896"/>
            <a:ext cx="6674920" cy="40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Hit &amp; Run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 l="20079" t="48036" r="31926" b="25436"/>
          <a:stretch>
            <a:fillRect/>
          </a:stretch>
        </p:blipFill>
        <p:spPr>
          <a:xfrm rot="-10800000">
            <a:off x="4982665" y="7244273"/>
            <a:ext cx="13305335" cy="30427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982665" y="7562558"/>
            <a:ext cx="1100476" cy="1257687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083142" y="7505408"/>
            <a:ext cx="12046001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ns"/>
              </a:rPr>
              <a:t> District 3, 1 and 6 respectively are top three in terms of offence rate</a:t>
            </a:r>
          </a:p>
          <a:p>
            <a:pPr marL="561340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ns"/>
              </a:rPr>
              <a:t> Accidents are considerably high in District 3 compared to other districts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ns"/>
              </a:rPr>
              <a:t>District 3 also has the most number of neighbourhoods (25) which makes it susceptible to report more offences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982665" y="9930765"/>
            <a:ext cx="893098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Open Sans Bold Italics"/>
              </a:rPr>
              <a:t>Note: Data on population not available so results might be skewed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02036A1-E8E1-4B0B-B773-BBD6C2922E80}"/>
              </a:ext>
            </a:extLst>
          </p:cNvPr>
          <p:cNvSpPr/>
          <p:nvPr/>
        </p:nvSpPr>
        <p:spPr>
          <a:xfrm>
            <a:off x="7261" y="9489314"/>
            <a:ext cx="1897740" cy="7491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42EE6D-2B4B-4354-A183-4BA1548A96CE}"/>
              </a:ext>
            </a:extLst>
          </p:cNvPr>
          <p:cNvSpPr/>
          <p:nvPr/>
        </p:nvSpPr>
        <p:spPr>
          <a:xfrm>
            <a:off x="7261" y="8645641"/>
            <a:ext cx="2583883" cy="7491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0A3B68-16AB-4C7F-92EE-89ED387DD86E}"/>
              </a:ext>
            </a:extLst>
          </p:cNvPr>
          <p:cNvSpPr/>
          <p:nvPr/>
        </p:nvSpPr>
        <p:spPr>
          <a:xfrm>
            <a:off x="7260" y="7784743"/>
            <a:ext cx="2812140" cy="7491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483008-B076-436E-9026-2D1F35685906}"/>
              </a:ext>
            </a:extLst>
          </p:cNvPr>
          <p:cNvSpPr/>
          <p:nvPr/>
        </p:nvSpPr>
        <p:spPr>
          <a:xfrm>
            <a:off x="-7415" y="6976665"/>
            <a:ext cx="3040740" cy="701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C5AADA-FA1C-47E2-B41F-3B5D18CA1DDA}"/>
              </a:ext>
            </a:extLst>
          </p:cNvPr>
          <p:cNvSpPr/>
          <p:nvPr/>
        </p:nvSpPr>
        <p:spPr>
          <a:xfrm>
            <a:off x="7260" y="5309314"/>
            <a:ext cx="3650177" cy="7491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0A2142-7447-409D-A18B-C0A069743D58}"/>
              </a:ext>
            </a:extLst>
          </p:cNvPr>
          <p:cNvSpPr/>
          <p:nvPr/>
        </p:nvSpPr>
        <p:spPr>
          <a:xfrm>
            <a:off x="0" y="4469993"/>
            <a:ext cx="3883641" cy="7491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6BD8E3-B31F-4B69-81BE-F12EECACC1B0}"/>
              </a:ext>
            </a:extLst>
          </p:cNvPr>
          <p:cNvSpPr/>
          <p:nvPr/>
        </p:nvSpPr>
        <p:spPr>
          <a:xfrm>
            <a:off x="7423" y="3649004"/>
            <a:ext cx="4056687" cy="7491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696753-CE7F-43F6-9892-7C7CA35ACB6C}"/>
              </a:ext>
            </a:extLst>
          </p:cNvPr>
          <p:cNvSpPr/>
          <p:nvPr/>
        </p:nvSpPr>
        <p:spPr>
          <a:xfrm>
            <a:off x="7423" y="2871337"/>
            <a:ext cx="4179493" cy="6874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C03104-B48C-4AD5-8CCC-CF14C9843BA7}"/>
              </a:ext>
            </a:extLst>
          </p:cNvPr>
          <p:cNvSpPr/>
          <p:nvPr/>
        </p:nvSpPr>
        <p:spPr>
          <a:xfrm>
            <a:off x="11199" y="2068675"/>
            <a:ext cx="4552073" cy="6874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9935" r="47851" b="43912"/>
          <a:stretch>
            <a:fillRect/>
          </a:stretch>
        </p:blipFill>
        <p:spPr>
          <a:xfrm rot="-10800000">
            <a:off x="0" y="0"/>
            <a:ext cx="18288000" cy="89266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260" y="7034975"/>
            <a:ext cx="52128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CBD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046" y="7934459"/>
            <a:ext cx="52128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Lincoln park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105" y="8747895"/>
            <a:ext cx="5212867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200" dirty="0">
                <a:solidFill>
                  <a:srgbClr val="000000"/>
                </a:solidFill>
                <a:latin typeface="Open Sans Bold"/>
              </a:rPr>
              <a:t>North Capitol Hill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 l="20079" t="50214" r="34711" b="29874"/>
          <a:stretch>
            <a:fillRect/>
          </a:stretch>
        </p:blipFill>
        <p:spPr>
          <a:xfrm rot="-10800000">
            <a:off x="4064110" y="7753322"/>
            <a:ext cx="14223890" cy="259193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86916" y="8065549"/>
            <a:ext cx="1100476" cy="125768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1036" t="912" r="1660" b="4018"/>
          <a:stretch>
            <a:fillRect/>
          </a:stretch>
        </p:blipFill>
        <p:spPr>
          <a:xfrm>
            <a:off x="4563272" y="1589197"/>
            <a:ext cx="13724728" cy="534047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86336" y="31719"/>
            <a:ext cx="1828800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4AAD"/>
                </a:solidFill>
                <a:latin typeface="Open Sans Bold"/>
              </a:rPr>
              <a:t>OFFENCE BY NEIGHBOURHOOD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95" y="2241265"/>
            <a:ext cx="154177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Baker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717" y="3096959"/>
            <a:ext cx="254035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Capitol Hill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787" y="3828110"/>
            <a:ext cx="254035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Stapleton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105" y="4655223"/>
            <a:ext cx="5212867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Washington&amp; Park West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398" y="5503889"/>
            <a:ext cx="52128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Hampden South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420" y="9677470"/>
            <a:ext cx="52128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Speer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105" y="971550"/>
            <a:ext cx="4851002" cy="96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Open Sans Bold"/>
              </a:rPr>
              <a:t>Neighbourhoods with 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0000"/>
                </a:solidFill>
                <a:latin typeface="Open Sans Bold"/>
              </a:rPr>
              <a:t>number of Offences &gt;10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21879" y="1216859"/>
            <a:ext cx="10577809" cy="47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Open Sans Bold"/>
              </a:rPr>
              <a:t>Most Common type of offence in different neighbourhoods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87393" y="8008399"/>
            <a:ext cx="12449083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ns"/>
              </a:rPr>
              <a:t> At least 10 neighbourhoods with number of offences &gt;10</a:t>
            </a:r>
          </a:p>
          <a:p>
            <a:pPr marL="561340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ns"/>
              </a:rPr>
              <a:t>Baker (D3) &amp; Capitol Hill (D6) have highest number of offences (approx. 20)</a:t>
            </a:r>
          </a:p>
          <a:p>
            <a:pPr marL="561340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ns"/>
              </a:rPr>
              <a:t>Hampden South (D3) only has Accidents (approx.15)</a:t>
            </a:r>
          </a:p>
          <a:p>
            <a:pPr marL="561340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Open Sans"/>
              </a:rPr>
              <a:t> Accidents &amp; Hit and Run most common in these neighbourhoods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209DF6-4309-4095-9241-EBF0298E042B}"/>
              </a:ext>
            </a:extLst>
          </p:cNvPr>
          <p:cNvSpPr/>
          <p:nvPr/>
        </p:nvSpPr>
        <p:spPr>
          <a:xfrm>
            <a:off x="-7415" y="6138746"/>
            <a:ext cx="3363211" cy="7491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highlight>
                <a:srgbClr val="FFFF00"/>
              </a:highlight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4047" y="6302990"/>
            <a:ext cx="52128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Open Sans Bold"/>
              </a:rPr>
              <a:t>Five Points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9948" r="47851" b="43912"/>
          <a:stretch>
            <a:fillRect/>
          </a:stretch>
        </p:blipFill>
        <p:spPr>
          <a:xfrm rot="-10800000">
            <a:off x="0" y="0"/>
            <a:ext cx="18288000" cy="8907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0079" t="50214" r="51633" b="22873"/>
          <a:stretch>
            <a:fillRect/>
          </a:stretch>
        </p:blipFill>
        <p:spPr>
          <a:xfrm rot="-10800000">
            <a:off x="9647500" y="6944051"/>
            <a:ext cx="8640500" cy="34012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0673" t="50214" r="50452" b="23520"/>
          <a:stretch>
            <a:fillRect/>
          </a:stretch>
        </p:blipFill>
        <p:spPr>
          <a:xfrm rot="-10800000">
            <a:off x="0" y="6887060"/>
            <a:ext cx="9084530" cy="341914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5922" t="12918" r="9256" b="6218"/>
          <a:stretch>
            <a:fillRect/>
          </a:stretch>
        </p:blipFill>
        <p:spPr>
          <a:xfrm>
            <a:off x="8940386" y="1752074"/>
            <a:ext cx="9347614" cy="44413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rcRect l="4153" t="7152" r="10436" b="9307"/>
          <a:stretch/>
        </p:blipFill>
        <p:spPr>
          <a:xfrm>
            <a:off x="0" y="1516669"/>
            <a:ext cx="8920931" cy="49279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203614" y="51062"/>
            <a:ext cx="1828800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4AAD"/>
                </a:solidFill>
                <a:latin typeface="Open Sans Bold"/>
              </a:rPr>
              <a:t>OFFENCE BY TIME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8400" y="1045995"/>
            <a:ext cx="7719633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1616"/>
                </a:solidFill>
                <a:latin typeface="Open Sans Bold"/>
              </a:rPr>
              <a:t>Offence Percentage by Days of the Week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3638" y="971550"/>
            <a:ext cx="7573562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1616"/>
                </a:solidFill>
                <a:latin typeface="Open Sans Bold"/>
              </a:rPr>
              <a:t>Number of Offences by Hour of the Day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291" y="1685925"/>
            <a:ext cx="9721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1:00 PM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41" y="2057550"/>
            <a:ext cx="9721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4:00 PM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716" y="2424470"/>
            <a:ext cx="9721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5:00 PM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716" y="2836599"/>
            <a:ext cx="9721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6:00 PM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716" y="3193738"/>
            <a:ext cx="9721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3:00 PM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425" y="3528089"/>
            <a:ext cx="1117176" cy="34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12:00 PM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353" y="3872894"/>
            <a:ext cx="98792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9:00 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403" y="4260442"/>
            <a:ext cx="98792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8:00 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924" y="4630150"/>
            <a:ext cx="113288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11:00 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241" y="5009197"/>
            <a:ext cx="9721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2:00 PM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403" y="5378208"/>
            <a:ext cx="98792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7:00 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928" y="5784672"/>
            <a:ext cx="98792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6:00 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291" y="6139002"/>
            <a:ext cx="97214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9:00 PM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1838" y="7704578"/>
            <a:ext cx="1100476" cy="125768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85884" y="7813126"/>
            <a:ext cx="1100476" cy="1257687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53600" y="7384695"/>
            <a:ext cx="791168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Most Offences- 1:00PM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Least Offences- After 9:00 PM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Time Frame with most offences: 4-6PM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# of Offences b/w 4-6PM: 110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18336" y="7384695"/>
            <a:ext cx="6989369" cy="261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Most Offences: Friday (20%)</a:t>
            </a:r>
          </a:p>
          <a:p>
            <a:pPr marL="647701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Least Offences: Sunday (9%)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Offences have seen a continuous increase From Sunday to Friday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84000" y="3836900"/>
            <a:ext cx="9525" cy="2740991"/>
          </a:xfrm>
          <a:prstGeom prst="rect">
            <a:avLst/>
          </a:prstGeom>
          <a:solidFill>
            <a:srgbClr val="34343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50945" r="47851" b="43912"/>
          <a:stretch>
            <a:fillRect/>
          </a:stretch>
        </p:blipFill>
        <p:spPr>
          <a:xfrm rot="-10800000">
            <a:off x="0" y="0"/>
            <a:ext cx="18288000" cy="7460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2820" t="5760" r="20243" b="6079"/>
          <a:stretch/>
        </p:blipFill>
        <p:spPr>
          <a:xfrm>
            <a:off x="-1" y="1485900"/>
            <a:ext cx="8389645" cy="51553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1267" t="2481" r="2150" b="4127"/>
          <a:stretch>
            <a:fillRect/>
          </a:stretch>
        </p:blipFill>
        <p:spPr>
          <a:xfrm>
            <a:off x="8313444" y="1625324"/>
            <a:ext cx="9834573" cy="47684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0079" t="50214" r="50452" b="23642"/>
          <a:stretch>
            <a:fillRect/>
          </a:stretch>
        </p:blipFill>
        <p:spPr>
          <a:xfrm rot="-10800000">
            <a:off x="7988120" y="6883841"/>
            <a:ext cx="10299879" cy="34031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37442" t="42312" r="34711" b="31992"/>
          <a:stretch>
            <a:fillRect/>
          </a:stretch>
        </p:blipFill>
        <p:spPr>
          <a:xfrm rot="-10800000">
            <a:off x="-2" y="6942100"/>
            <a:ext cx="7696202" cy="3344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3668025" y="6062911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July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20936" y="5674346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November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3399654" y="5274070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October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561483" y="1577699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April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3194032" y="1997140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September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3637683" y="2384490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May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3390129" y="2796474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January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3275829" y="3210032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December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3580533" y="3583177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June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3472321" y="3987069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August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3494808" y="4409948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March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3313929" y="4860290"/>
            <a:ext cx="796664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Open Sans Bold"/>
              </a:rPr>
              <a:t>February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0463" y="926829"/>
            <a:ext cx="576077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1616"/>
                </a:solidFill>
                <a:latin typeface="Open Sans Bold"/>
              </a:rPr>
              <a:t>Offences By Month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25844" y="971550"/>
            <a:ext cx="63334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1616"/>
                </a:solidFill>
                <a:latin typeface="Open Sans Bold"/>
              </a:rPr>
              <a:t>Offences By Days of the Month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203614" y="-76200"/>
            <a:ext cx="1828800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4AAD"/>
                </a:solidFill>
                <a:latin typeface="Open Sans Bold"/>
              </a:rPr>
              <a:t>OFFENCE BY TIME (contd.)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68936" y="6972787"/>
            <a:ext cx="1100476" cy="125768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43524" y="7017482"/>
            <a:ext cx="1100476" cy="1257687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18169" y="7017482"/>
            <a:ext cx="7135891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Three months with most Offences: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       April, September, May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Open Sa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Least Offences: July (5)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934871"/>
            <a:ext cx="9271262" cy="3196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Peak Offence Days: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       6th, 13th,  20th, 27th and 31st </a:t>
            </a:r>
            <a:r>
              <a:rPr lang="en-US" sz="3000" dirty="0" err="1">
                <a:solidFill>
                  <a:srgbClr val="000000"/>
                </a:solidFill>
                <a:latin typeface="Open Sans"/>
              </a:rPr>
              <a:t>DoM</a:t>
            </a:r>
            <a:r>
              <a:rPr lang="en-US" sz="3000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       (Mostly  Fridays in 2012)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Open Sa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Low Offence Days: (Mostly Mid Week)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"/>
              </a:rPr>
              <a:t>       5th, 9th,14th, 22nd, 24th and 30th DoM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360" r="47851" b="43912"/>
          <a:stretch>
            <a:fillRect/>
          </a:stretch>
        </p:blipFill>
        <p:spPr>
          <a:xfrm rot="-10800000">
            <a:off x="0" y="0"/>
            <a:ext cx="18288000" cy="8308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8673" r="2150"/>
          <a:stretch>
            <a:fillRect/>
          </a:stretch>
        </p:blipFill>
        <p:spPr>
          <a:xfrm>
            <a:off x="11562157" y="1414725"/>
            <a:ext cx="6725843" cy="88722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5388" t="2614" r="21231" b="9528"/>
          <a:stretch>
            <a:fillRect/>
          </a:stretch>
        </p:blipFill>
        <p:spPr>
          <a:xfrm>
            <a:off x="0" y="1462302"/>
            <a:ext cx="4850455" cy="48065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5116" t="10890" r="25224" b="8832"/>
          <a:stretch>
            <a:fillRect/>
          </a:stretch>
        </p:blipFill>
        <p:spPr>
          <a:xfrm>
            <a:off x="5707837" y="1680757"/>
            <a:ext cx="4844680" cy="47153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34214" t="42312" r="34711" b="31296"/>
          <a:stretch>
            <a:fillRect/>
          </a:stretch>
        </p:blipFill>
        <p:spPr>
          <a:xfrm rot="-10800000">
            <a:off x="0" y="6268830"/>
            <a:ext cx="11434420" cy="4018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625" y="7649071"/>
            <a:ext cx="1100476" cy="125768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8101" y="6603748"/>
            <a:ext cx="10286319" cy="319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73" lvl="1" indent="-324637">
              <a:lnSpc>
                <a:spcPts val="4210"/>
              </a:lnSpc>
              <a:buFont typeface="Arial"/>
              <a:buChar char="•"/>
            </a:pPr>
            <a:r>
              <a:rPr lang="en-US" sz="3007" dirty="0">
                <a:solidFill>
                  <a:srgbClr val="000000"/>
                </a:solidFill>
                <a:latin typeface="Open Sans"/>
              </a:rPr>
              <a:t>Bicycle involvement in overall offence- 2% (Low) </a:t>
            </a:r>
          </a:p>
          <a:p>
            <a:pPr marL="649274" lvl="1" indent="-324637">
              <a:lnSpc>
                <a:spcPts val="4210"/>
              </a:lnSpc>
              <a:buFont typeface="Arial"/>
              <a:buChar char="•"/>
            </a:pPr>
            <a:r>
              <a:rPr lang="en-US" sz="3007" dirty="0">
                <a:solidFill>
                  <a:srgbClr val="000000"/>
                </a:solidFill>
                <a:latin typeface="Open Sans"/>
              </a:rPr>
              <a:t>Type of offence in which bicycles are most involved: </a:t>
            </a:r>
            <a:r>
              <a:rPr lang="en-US" sz="3007" dirty="0">
                <a:solidFill>
                  <a:srgbClr val="000000"/>
                </a:solidFill>
                <a:latin typeface="Open Sans Italics"/>
              </a:rPr>
              <a:t>Traffic Accidents (70%)</a:t>
            </a:r>
          </a:p>
          <a:p>
            <a:pPr marL="649274" lvl="1" indent="-324637">
              <a:lnSpc>
                <a:spcPts val="4210"/>
              </a:lnSpc>
              <a:buFont typeface="Arial"/>
              <a:buChar char="•"/>
            </a:pPr>
            <a:r>
              <a:rPr lang="en-US" sz="3007" dirty="0">
                <a:solidFill>
                  <a:srgbClr val="000000"/>
                </a:solidFill>
                <a:latin typeface="Open Sans"/>
              </a:rPr>
              <a:t>Location where Bicycles are mostly involved:</a:t>
            </a:r>
          </a:p>
          <a:p>
            <a:pPr>
              <a:lnSpc>
                <a:spcPts val="4210"/>
              </a:lnSpc>
            </a:pPr>
            <a:r>
              <a:rPr lang="en-US" sz="3007" dirty="0">
                <a:solidFill>
                  <a:srgbClr val="000000"/>
                </a:solidFill>
                <a:latin typeface="Open Sans"/>
              </a:rPr>
              <a:t>       </a:t>
            </a:r>
            <a:r>
              <a:rPr lang="en-US" sz="3007" dirty="0">
                <a:solidFill>
                  <a:srgbClr val="000000"/>
                </a:solidFill>
                <a:latin typeface="Open Sans Italics"/>
              </a:rPr>
              <a:t>North Capitol Hill, City Park West and CBD</a:t>
            </a:r>
          </a:p>
          <a:p>
            <a:pPr>
              <a:lnSpc>
                <a:spcPts val="4210"/>
              </a:lnSpc>
            </a:pPr>
            <a:endParaRPr lang="en-US" sz="3007" dirty="0">
              <a:solidFill>
                <a:srgbClr val="000000"/>
              </a:solidFill>
              <a:latin typeface="Open Sans Italics"/>
            </a:endParaRP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2344527" y="2750168"/>
            <a:ext cx="5437932" cy="1599392"/>
            <a:chOff x="0" y="0"/>
            <a:chExt cx="194310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1943099" cy="69850"/>
            </a:xfrm>
            <a:custGeom>
              <a:avLst/>
              <a:gdLst/>
              <a:ahLst/>
              <a:cxnLst/>
              <a:rect l="l" t="t" r="r" b="b"/>
              <a:pathLst>
                <a:path w="1943099" h="69850">
                  <a:moveTo>
                    <a:pt x="165226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43099" y="69850"/>
                  </a:lnTo>
                  <a:lnTo>
                    <a:pt x="1943099" y="0"/>
                  </a:lnTo>
                  <a:close/>
                </a:path>
              </a:pathLst>
            </a:custGeom>
            <a:solidFill>
              <a:srgbClr val="F6DBD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995184" y="21114"/>
            <a:ext cx="615865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4AAD"/>
                </a:solidFill>
                <a:latin typeface="Open Sans Bold"/>
              </a:rPr>
              <a:t>BICYCLE INVOLVEMENT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2690" y="990600"/>
            <a:ext cx="419519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1616"/>
                </a:solidFill>
                <a:latin typeface="Open Sans Bold"/>
              </a:rPr>
              <a:t>Percentage of bicycles involved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0823" y="952500"/>
            <a:ext cx="5966089" cy="348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1616"/>
                </a:solidFill>
                <a:latin typeface="Open Sans Bold"/>
              </a:rPr>
              <a:t>Offence Type involving Bicycles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53840" y="944694"/>
            <a:ext cx="565870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1616"/>
                </a:solidFill>
                <a:latin typeface="Open Sans Bold"/>
              </a:rPr>
              <a:t>Hot-Spots where Bicycles are involved</a:t>
            </a:r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8633247" y="2750168"/>
            <a:ext cx="5437932" cy="1599392"/>
            <a:chOff x="0" y="0"/>
            <a:chExt cx="1943100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943099" cy="69850"/>
            </a:xfrm>
            <a:custGeom>
              <a:avLst/>
              <a:gdLst/>
              <a:ahLst/>
              <a:cxnLst/>
              <a:rect l="l" t="t" r="r" b="b"/>
              <a:pathLst>
                <a:path w="1943099" h="69850">
                  <a:moveTo>
                    <a:pt x="165226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43099" y="69850"/>
                  </a:lnTo>
                  <a:lnTo>
                    <a:pt x="1943099" y="0"/>
                  </a:lnTo>
                  <a:close/>
                </a:path>
              </a:pathLst>
            </a:custGeom>
            <a:solidFill>
              <a:srgbClr val="F6DBDA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1037</Words>
  <Application>Microsoft Office PowerPoint</Application>
  <PresentationFormat>Custom</PresentationFormat>
  <Paragraphs>198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Open Sans Bold</vt:lpstr>
      <vt:lpstr>Open Sans Light Bold</vt:lpstr>
      <vt:lpstr>Open Sans Italics</vt:lpstr>
      <vt:lpstr>Open Sans Bold Italics</vt:lpstr>
      <vt:lpstr>HK Grotesk Bold</vt:lpstr>
      <vt:lpstr>Calibri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Purple and Yellow Gradient Marketing Plan Presentation</dc:title>
  <dc:creator>Esha Verma</dc:creator>
  <cp:lastModifiedBy>Esha Verma</cp:lastModifiedBy>
  <cp:revision>6</cp:revision>
  <dcterms:created xsi:type="dcterms:W3CDTF">2006-08-16T00:00:00Z</dcterms:created>
  <dcterms:modified xsi:type="dcterms:W3CDTF">2020-08-28T02:32:21Z</dcterms:modified>
  <dc:identifier>DAEDyehOumk</dc:identifier>
</cp:coreProperties>
</file>